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61"/>
  </p:notesMasterIdLst>
  <p:handoutMasterIdLst>
    <p:handoutMasterId r:id="rId62"/>
  </p:handoutMasterIdLst>
  <p:sldIdLst>
    <p:sldId id="577" r:id="rId5"/>
    <p:sldId id="548" r:id="rId6"/>
    <p:sldId id="576" r:id="rId7"/>
    <p:sldId id="549" r:id="rId8"/>
    <p:sldId id="558" r:id="rId9"/>
    <p:sldId id="550" r:id="rId10"/>
    <p:sldId id="554" r:id="rId11"/>
    <p:sldId id="560" r:id="rId12"/>
    <p:sldId id="551" r:id="rId13"/>
    <p:sldId id="555" r:id="rId14"/>
    <p:sldId id="552" r:id="rId15"/>
    <p:sldId id="556" r:id="rId16"/>
    <p:sldId id="553" r:id="rId17"/>
    <p:sldId id="557" r:id="rId18"/>
    <p:sldId id="559" r:id="rId19"/>
    <p:sldId id="561" r:id="rId20"/>
    <p:sldId id="501" r:id="rId21"/>
    <p:sldId id="570" r:id="rId22"/>
    <p:sldId id="571" r:id="rId23"/>
    <p:sldId id="562" r:id="rId24"/>
    <p:sldId id="563" r:id="rId25"/>
    <p:sldId id="564" r:id="rId26"/>
    <p:sldId id="517" r:id="rId27"/>
    <p:sldId id="569" r:id="rId28"/>
    <p:sldId id="565" r:id="rId29"/>
    <p:sldId id="566" r:id="rId30"/>
    <p:sldId id="568" r:id="rId31"/>
    <p:sldId id="572" r:id="rId32"/>
    <p:sldId id="573" r:id="rId33"/>
    <p:sldId id="578" r:id="rId34"/>
    <p:sldId id="579" r:id="rId35"/>
    <p:sldId id="574" r:id="rId36"/>
    <p:sldId id="580" r:id="rId37"/>
    <p:sldId id="575" r:id="rId38"/>
    <p:sldId id="525" r:id="rId39"/>
    <p:sldId id="526" r:id="rId40"/>
    <p:sldId id="528" r:id="rId41"/>
    <p:sldId id="529" r:id="rId42"/>
    <p:sldId id="547" r:id="rId43"/>
    <p:sldId id="718" r:id="rId44"/>
    <p:sldId id="719" r:id="rId45"/>
    <p:sldId id="720" r:id="rId46"/>
    <p:sldId id="721" r:id="rId47"/>
    <p:sldId id="722" r:id="rId48"/>
    <p:sldId id="724" r:id="rId49"/>
    <p:sldId id="623" r:id="rId50"/>
    <p:sldId id="713" r:id="rId51"/>
    <p:sldId id="622" r:id="rId52"/>
    <p:sldId id="712" r:id="rId53"/>
    <p:sldId id="716" r:id="rId54"/>
    <p:sldId id="725" r:id="rId55"/>
    <p:sldId id="715" r:id="rId56"/>
    <p:sldId id="527" r:id="rId57"/>
    <p:sldId id="545" r:id="rId58"/>
    <p:sldId id="472" r:id="rId59"/>
    <p:sldId id="444" r:id="rId60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84" autoAdjust="0"/>
    <p:restoredTop sz="50000" autoAdjust="0"/>
  </p:normalViewPr>
  <p:slideViewPr>
    <p:cSldViewPr>
      <p:cViewPr varScale="1">
        <p:scale>
          <a:sx n="109" d="100"/>
          <a:sy n="109" d="100"/>
        </p:scale>
        <p:origin x="12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7"/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r>
              <a:rPr lang="pt-BR" altLang="pt-BR"/>
              <a:t>Página - </a:t>
            </a:r>
            <a:fld id="{902FC0D6-DC21-44E7-8451-6AC029358B9D}" type="slidenum">
              <a:rPr lang="pt-BR" altLang="pt-BR"/>
              <a:pPr/>
              <a:t>‹#›</a:t>
            </a:fld>
            <a:r>
              <a:rPr lang="pt-BR" altLang="pt-B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BFE9D64D-D7A4-4F51-8447-E3085A576432}" type="datetimeFigureOut">
              <a:rPr lang="pt-BR"/>
              <a:pPr>
                <a:defRPr/>
              </a:pPr>
              <a:t>06/09/2021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itchFamily="34" charset="0"/>
              </a:defRPr>
            </a:lvl1pPr>
          </a:lstStyle>
          <a:p>
            <a:fld id="{8FA0C4E9-FA00-433F-8602-D468137C44FA}" type="slidenum">
              <a:rPr lang="pt-BR" altLang="pt-BR"/>
              <a:pPr/>
              <a:t>‹#›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Um </a:t>
            </a:r>
            <a:r>
              <a:rPr lang="pt-PT" dirty="0" err="1"/>
              <a:t>jumper</a:t>
            </a:r>
            <a:r>
              <a:rPr lang="pt-PT" dirty="0"/>
              <a:t> é um fio elétrico, ou grupo deles em um cabo, com um conector ou pino em cada extremidade (ou às vezes sem eles), que normalmente é usado para interconectar os componentes de uma placa de ensaio ou outro protótipo ou circuito de teste, internamente ou com outros equipamentos ou componentes, sem solda.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515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/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10" r:id="rId10"/>
    <p:sldLayoutId id="21474852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DD15B8-6C2D-4C7F-BC25-D701F6CF6CEE}" type="datetimeFigureOut">
              <a:rPr lang="pt-BR"/>
              <a:pPr>
                <a:defRPr/>
              </a:pPr>
              <a:t>06/09/2021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075F151-3A2E-4711-9911-83297239062D}" type="slidenum">
              <a:rPr lang="pt-BR" altLang="pt-BR"/>
              <a:pPr/>
              <a:t>‹#›</a:t>
            </a:fld>
            <a:endParaRPr lang="pt-BR" altLang="pt-BR"/>
          </a:p>
        </p:txBody>
      </p:sp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Estrutura em IOT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1071546"/>
            <a:ext cx="8497887" cy="5453079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 Internet das Coisas (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IoT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lvl="1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000" dirty="0">
                <a:latin typeface="Calibri" pitchFamily="34" charset="0"/>
                <a:cs typeface="Calibri" pitchFamily="34" charset="0"/>
              </a:rPr>
              <a:t>Pode ser vista como uma rede de dispositivos e computadores conectados da qual fazem parte uma série de tecnologias “intermediárias” como </a:t>
            </a:r>
            <a:r>
              <a:rPr lang="pt-BR" altLang="pt-BR" sz="2000" dirty="0" err="1">
                <a:latin typeface="Calibri" pitchFamily="34" charset="0"/>
                <a:cs typeface="Calibri" pitchFamily="34" charset="0"/>
              </a:rPr>
              <a:t>RFIDs</a:t>
            </a:r>
            <a:r>
              <a:rPr lang="pt-BR" altLang="pt-BR" sz="2000" dirty="0">
                <a:latin typeface="Calibri" pitchFamily="34" charset="0"/>
                <a:cs typeface="Calibri" pitchFamily="34" charset="0"/>
              </a:rPr>
              <a:t>, conexões sem fio dentre outros.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“Coisas” para 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Tagueamento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Tagging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things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“Coisas” para sensoriamento (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Feeling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things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“Coisas” 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miniaturizadas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Shrinking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things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“Coisas” inteligentes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Embedded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intelligence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D24D4-0185-074B-B4F3-D07411B87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58" y="1409700"/>
            <a:ext cx="9237678" cy="46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281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56C7F-9675-B843-A642-5E9129C2E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" y="1556792"/>
            <a:ext cx="913949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25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1D097-241F-D640-BCDC-C0C634475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9144000" cy="45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368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CBE2F-F17E-C54D-AC80-9A4580B09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0113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206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5B3A5-FB52-AF4D-92D6-C5953703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1700808"/>
            <a:ext cx="9078278" cy="45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122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Life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r>
              <a:rPr lang="pt-BR" altLang="en-US" sz="2000" b="1" i="1" dirty="0"/>
              <a:t> – </a:t>
            </a:r>
            <a:r>
              <a:rPr lang="en-US" altLang="en-US" sz="2000" b="1" i="1" dirty="0"/>
              <a:t>“Big Picture”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8FFE-8558-1F42-8801-10BBADE0B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2" y="1301750"/>
            <a:ext cx="8974166" cy="47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7543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Categoriza</a:t>
            </a:r>
            <a:r>
              <a:rPr lang="en-US" altLang="pt-BR" sz="2000" b="1" dirty="0" err="1">
                <a:ea typeface="宋体" pitchFamily="2" charset="-122"/>
              </a:rPr>
              <a:t>ções</a:t>
            </a:r>
            <a:r>
              <a:rPr lang="en-US" altLang="pt-BR" sz="2000" b="1" dirty="0">
                <a:ea typeface="宋体" pitchFamily="2" charset="-122"/>
              </a:rPr>
              <a:t> </a:t>
            </a:r>
            <a:r>
              <a:rPr lang="en-US" altLang="pt-BR" sz="2000" b="1" dirty="0" err="1">
                <a:ea typeface="宋体" pitchFamily="2" charset="-122"/>
              </a:rPr>
              <a:t>em</a:t>
            </a:r>
            <a:r>
              <a:rPr lang="en-US" altLang="pt-BR" sz="2000" b="1" dirty="0">
                <a:ea typeface="宋体" pitchFamily="2" charset="-122"/>
              </a:rPr>
              <a:t>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D012C-2CC1-3C42-A2D7-03E8248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725065" cy="47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566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sp>
        <p:nvSpPr>
          <p:cNvPr id="28675" name="Espaço Reservado para Conteúdo 2"/>
          <p:cNvSpPr>
            <a:spLocks noGrp="1"/>
          </p:cNvSpPr>
          <p:nvPr>
            <p:ph idx="1"/>
          </p:nvPr>
        </p:nvSpPr>
        <p:spPr>
          <a:xfrm>
            <a:off x="428596" y="1071546"/>
            <a:ext cx="8497887" cy="5359400"/>
          </a:xfrm>
        </p:spPr>
        <p:txBody>
          <a:bodyPr/>
          <a:lstStyle/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Constru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automação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em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residências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Manufatura;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Medicina 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diagn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óstica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acompanhamento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pacientes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ídia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 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Monitoramento de meio ambiente e sistemas de alerta;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Administra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infra-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estrutura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Análise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monitoramento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i="1" dirty="0">
                <a:latin typeface="Calibri" pitchFamily="34" charset="0"/>
                <a:cs typeface="Calibri" pitchFamily="34" charset="0"/>
              </a:rPr>
              <a:t>grids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energéticos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Transporte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Melhor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qualidade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vida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;</a:t>
            </a:r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Pense em uma aplica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provavelmente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poderá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se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ter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alguma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camada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IOT para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lhe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auxiliar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.</a:t>
            </a:r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14488"/>
            <a:ext cx="7152089" cy="351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pic>
        <p:nvPicPr>
          <p:cNvPr id="6146" name="Picture 2" descr="C:\Users\Jlopes\Desktop\Aula 02\Aula 02\internetofthings-iot-aseminar-ppt-by-mohankumarg-1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550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Porque estudar IOT?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1266" name="Picture 2" descr="C:\Users\Jlopes\Desktop\Aula 02\Aula 02\internetofthings-iot-aseminar-ppt-by-mohankumarg-1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692576" cy="4714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363612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A2303-7945-BB4B-BA76-284C16DFF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6" y="857232"/>
            <a:ext cx="7668344" cy="574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4DB39-B630-8046-A67A-2EAFDB9E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438557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7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394A5-A1B5-1E4B-9E0F-9B64E27F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8" y="1268760"/>
            <a:ext cx="856738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  <a:endParaRPr lang="pt-BR" altLang="en-US" sz="2000" i="1" dirty="0"/>
          </a:p>
        </p:txBody>
      </p:sp>
      <p:pic>
        <p:nvPicPr>
          <p:cNvPr id="1026" name="Picture 2" descr="C:\Users\Jlopes\Desktop\Aula 02\Aula 02\internet-of-things-iot-past-present-and-future-1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9142439" cy="5144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</a:p>
        </p:txBody>
      </p:sp>
      <p:pic>
        <p:nvPicPr>
          <p:cNvPr id="7170" name="Picture 2" descr="C:\Users\Jlopes\Desktop\Aula 02\Aula 02\internetofthings-iot-aseminar-ppt-by-mohankumarg-1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285860"/>
            <a:ext cx="6531004" cy="4865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  <a:endParaRPr lang="pt-BR" altLang="en-US" sz="2000" i="1" dirty="0"/>
          </a:p>
        </p:txBody>
      </p:sp>
      <p:pic>
        <p:nvPicPr>
          <p:cNvPr id="2050" name="Picture 2" descr="C:\Users\Jlopes\Desktop\Aula 02\Aula 02\internet-of-things-iot-past-present-and-future-1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1" y="1357298"/>
            <a:ext cx="9142439" cy="5144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  <a:endParaRPr lang="pt-BR" altLang="en-US" sz="2000" i="1" dirty="0"/>
          </a:p>
        </p:txBody>
      </p:sp>
      <p:pic>
        <p:nvPicPr>
          <p:cNvPr id="3074" name="Picture 2" descr="C:\Users\Jlopes\Desktop\Aula 02\Aula 02\internet-of-things-iot-past-present-and-future-1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1" y="1285860"/>
            <a:ext cx="9142439" cy="5144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</a:p>
        </p:txBody>
      </p:sp>
      <p:pic>
        <p:nvPicPr>
          <p:cNvPr id="4" name="Picture 2" descr="C:\Users\Jlopes\Desktop\Aula 02\Aula 02\internet-of-things-iot-past-present-and-future-1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10" y="2214554"/>
            <a:ext cx="8934513" cy="2571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para a expansão em IOT</a:t>
            </a:r>
          </a:p>
        </p:txBody>
      </p:sp>
      <p:pic>
        <p:nvPicPr>
          <p:cNvPr id="8195" name="Picture 3" descr="C:\Users\Jlopes\Desktop\Aula 02\Aula 02\internet-of-things-iot-past-present-and-future-2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857364"/>
            <a:ext cx="7579947" cy="350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gerais em IOT</a:t>
            </a:r>
          </a:p>
        </p:txBody>
      </p:sp>
      <p:pic>
        <p:nvPicPr>
          <p:cNvPr id="8194" name="Picture 2" descr="C:\Users\Jlopes\Desktop\Aula 02\Aula 02\internet-of-things-iot-past-present-and-future-2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785926"/>
            <a:ext cx="7897445" cy="3714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7891" name="Imagem 5" descr="Lifecycle-Diagr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25" y="928688"/>
            <a:ext cx="5959475" cy="571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3636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gerais em IOT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Escalabilidade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Criação de padrões e metodologias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technological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standardization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Inter operabilidade;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Complexidade de 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software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Volume de dados e interpretação;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Interação e comunicação em curtas distâncias;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Comunicação sem fio;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Tolerância a falhas.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gerais em IOT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Escalabilidade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Criação de padrões e metodologias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technological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standardization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Inter operabilidade;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Complexidade de 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software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Volume de dados e interpretação;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Interação e comunicação em curtas distâncias;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Comunicação sem fio;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Tolerância a falhas.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gerais em IOT</a:t>
            </a:r>
          </a:p>
        </p:txBody>
      </p:sp>
      <p:pic>
        <p:nvPicPr>
          <p:cNvPr id="9218" name="Picture 2" descr="C:\Users\Jlopes\Desktop\Aula 02\Aula 02\internetofthings-iot-aseminar-ppt-by-mohankumarg-1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857364"/>
            <a:ext cx="6627145" cy="335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Principais críticas quanto a sistemas IOT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1571611"/>
            <a:ext cx="8497887" cy="4953013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Privacidade;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Segurança;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Autonomia e controle;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Controle social;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Manipulação política de informações;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Impacto no meio ambiente;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Influências morais nas tomadas de decisão (ética).</a:t>
            </a:r>
          </a:p>
        </p:txBody>
      </p:sp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Futuro em IOT</a:t>
            </a:r>
          </a:p>
        </p:txBody>
      </p:sp>
      <p:pic>
        <p:nvPicPr>
          <p:cNvPr id="10242" name="Picture 2" descr="C:\Users\Jlopes\Desktop\Aula 02\Aula 02\a-basic-ppt-on-internet-of-thingsiot-2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929486" cy="3876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7107" name="Imagem 5" descr="overview-of-internet-of-thing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175" y="928688"/>
            <a:ext cx="6851650" cy="59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8131" name="Imagem 3" descr="IoT-Map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5"/>
            <a:ext cx="9144000" cy="556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Detalhamentos – IOT + Cloud </a:t>
            </a:r>
            <a:r>
              <a:rPr lang="pt-BR" altLang="pt-BR" sz="2000" b="1" dirty="0" err="1">
                <a:ea typeface="宋体" pitchFamily="2" charset="-122"/>
              </a:rPr>
              <a:t>Computing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098" name="Picture 2" descr="Image result for cloud + iot">
            <a:extLst>
              <a:ext uri="{FF2B5EF4-FFF2-40B4-BE49-F238E27FC236}">
                <a16:creationId xmlns:a16="http://schemas.microsoft.com/office/drawing/2014/main" id="{D8BE0D46-91F2-428B-A27A-68274ECB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908720"/>
            <a:ext cx="6696744" cy="548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Detalhamentos – IOT + Cloud = Futuro ou presente?</a:t>
            </a:r>
          </a:p>
        </p:txBody>
      </p:sp>
      <p:pic>
        <p:nvPicPr>
          <p:cNvPr id="5122" name="Picture 2" descr="Image result for cloud + iot">
            <a:extLst>
              <a:ext uri="{FF2B5EF4-FFF2-40B4-BE49-F238E27FC236}">
                <a16:creationId xmlns:a16="http://schemas.microsoft.com/office/drawing/2014/main" id="{B0F404F8-922F-4DDC-B6DC-D3C9507D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857487" cy="496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Protoboard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/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Uma placa de ensaio (protoboard ou </a:t>
            </a:r>
            <a:r>
              <a:rPr lang="pt-BR" altLang="pt-BR" sz="1400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, no inglês) é uma placa de plástico retangular com vários pequenos orifícios;</a:t>
            </a:r>
          </a:p>
          <a:p>
            <a:pPr lvl="1"/>
            <a:endParaRPr lang="pt-BR" altLang="pt-BR" sz="1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Esses orifícios permitem usar componentes eletrônicos para </a:t>
            </a:r>
            <a:r>
              <a:rPr lang="pt-BR" altLang="pt-BR" sz="1400" dirty="0" err="1">
                <a:latin typeface="Calibri" pitchFamily="34" charset="0"/>
                <a:cs typeface="Calibri" pitchFamily="34" charset="0"/>
              </a:rPr>
              <a:t>prototipar</a:t>
            </a:r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 um circuito eletrônico;</a:t>
            </a:r>
          </a:p>
          <a:p>
            <a:endParaRPr lang="pt-BR" altLang="pt-BR" sz="1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As conexões não são permanentes; portanto, é fácil remover um componente se você cometer um erro ou simplesmente começar de novo e executar um novo projeto.</a:t>
            </a:r>
          </a:p>
        </p:txBody>
      </p:sp>
      <p:pic>
        <p:nvPicPr>
          <p:cNvPr id="3" name="Imagem 2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BB3B1172-5B42-45A6-8ED2-E825D3AC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60" y="4005064"/>
            <a:ext cx="3172879" cy="27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4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A7CEA-04A9-BF41-ACAE-0C2E176BA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" y="1916832"/>
            <a:ext cx="886086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1277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O que há dentro de uma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?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Os componentes e jumpers podem caber na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pois seu interior é composto de fileiras de pequenos clipes de metal. </a:t>
            </a: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559539-205E-4ECB-B953-3D02EE68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08" y="4616450"/>
            <a:ext cx="2381250" cy="2152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DCBBE8-6DEF-45A9-A733-BE95A60F5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993798"/>
            <a:ext cx="2141520" cy="36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6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Etiquetas numa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endParaRPr lang="pt-BR" altLang="pt-BR" sz="2400" i="1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Linhas, colunas e barramentos: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 maioria das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têm alguns números, letras e sinais de mais e menos escritos. O que significa tudo isso? Embora a aparência exata possa variar de placa para placa o objetivo geral é sempre o mesmo:</a:t>
            </a: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Essas etiquetas ajudam a localizar certos furos na placa para que você possa seguir as instruções ao construir um circuito.</a:t>
            </a:r>
          </a:p>
          <a:p>
            <a:pPr lvl="1"/>
            <a:endParaRPr lang="pt-BR" altLang="pt-BR" sz="1600" dirty="0">
              <a:latin typeface="Calibri" pitchFamily="34" charset="0"/>
              <a:cs typeface="Calibri" pitchFamily="34" charset="0"/>
            </a:endParaRPr>
          </a:p>
          <a:p>
            <a:pPr lvl="1"/>
            <a:endParaRPr lang="pt-BR" altLang="pt-BR" sz="16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32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6BA22D-309B-496A-A325-DC68CC87E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10925"/>
            <a:ext cx="2857500" cy="44672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DC01D8-1AD0-4E89-919D-0C5AAB49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2" y="1510925"/>
            <a:ext cx="28575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73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6BA22D-309B-496A-A325-DC68CC87E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10925"/>
            <a:ext cx="2857500" cy="44672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190FB68-9725-449A-A057-7997BC8CC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56" y="1510924"/>
            <a:ext cx="2857500" cy="44672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BE2C221-43A1-4EBA-957E-242CD920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46" y="1510923"/>
            <a:ext cx="28575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9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D6547B7-ACF2-4FBD-A7B8-CDF62049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5359400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LEDs: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800" dirty="0">
                <a:latin typeface="Calibri" pitchFamily="34" charset="0"/>
                <a:cs typeface="Calibri" pitchFamily="34" charset="0"/>
              </a:rPr>
              <a:t>Os LEDs têm um lado positivo (chamado ânodo) e um lado negativo (chamado cátodo). O conector metálico do ânodo (+) é maior que o conector do cátodo (-). O lado do cátodo também costuma ter uma borda “chinfrada” ou  plana na parte plástica do LED.</a:t>
            </a: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Resistores: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800" dirty="0">
                <a:latin typeface="Calibri" pitchFamily="34" charset="0"/>
                <a:cs typeface="Calibri" pitchFamily="34" charset="0"/>
              </a:rPr>
              <a:t>Um resistor é um componente elétrico passivo de dois terminais que implementa a resistência elétrica como um elemento do circuito. </a:t>
            </a:r>
          </a:p>
          <a:p>
            <a:pPr lvl="1"/>
            <a:endParaRPr lang="pt-BR" altLang="pt-BR" sz="18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800" dirty="0">
                <a:latin typeface="Calibri" pitchFamily="34" charset="0"/>
                <a:cs typeface="Calibri" pitchFamily="34" charset="0"/>
              </a:rPr>
              <a:t>Nos circuitos eletrônicos, os resistores são usados desde para reduzir o fluxo de corrente, ajustar os níveis de sinal, dividir tensões, influenciar elementos ativos e terminar as linhas de transmissão, entre vários outros usos.</a:t>
            </a:r>
          </a:p>
          <a:p>
            <a:pPr lvl="2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Image result for led">
            <a:extLst>
              <a:ext uri="{FF2B5EF4-FFF2-40B4-BE49-F238E27FC236}">
                <a16:creationId xmlns:a16="http://schemas.microsoft.com/office/drawing/2014/main" id="{69D8676B-A96E-4184-9F80-689695FF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72715" y="782084"/>
            <a:ext cx="119857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sistores">
            <a:extLst>
              <a:ext uri="{FF2B5EF4-FFF2-40B4-BE49-F238E27FC236}">
                <a16:creationId xmlns:a16="http://schemas.microsoft.com/office/drawing/2014/main" id="{F7D9DE79-07A8-43DD-AD2D-141FC76B2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27" y="3354561"/>
            <a:ext cx="940545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775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D6547B7-ACF2-4FBD-A7B8-CDF62049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5359400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Jumpers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jump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wire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2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63B6E-5210-C74B-B6FC-A528C16D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59" y="1916832"/>
            <a:ext cx="5360943" cy="35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71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68C9-05C7-4A48-8231-A3CAEEE7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546C1-9E24-E941-8701-D614DBE2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68760"/>
            <a:ext cx="6465152" cy="49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1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8235-C13A-2A46-B8C8-E3074994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III – DHT11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D810FD6-5D64-0540-B00B-CD2F7E1C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0152" y="1340768"/>
            <a:ext cx="2088232" cy="475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8D682-8B9C-3742-BA03-4659191C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35" y="2634426"/>
            <a:ext cx="4223574" cy="422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AF35E-0A35-3440-9DA9-F8AB681A8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744"/>
            <a:ext cx="2952328" cy="13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09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8235-C13A-2A46-B8C8-E3074994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III – DHT11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90269-9BDF-874C-9A6B-155C83A0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356735"/>
            <a:ext cx="7097189" cy="4435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52EBBB-B619-8249-81E9-726FF8E96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20815"/>
            <a:ext cx="3067647" cy="14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28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IV</a:t>
            </a:r>
            <a:r>
              <a:rPr lang="pt-BR" dirty="0"/>
              <a:t> – </a:t>
            </a:r>
            <a:br>
              <a:rPr lang="pt-BR" dirty="0"/>
            </a:br>
            <a:r>
              <a:rPr lang="pt-BR" dirty="0"/>
              <a:t>Detecção de Movimentos via PIR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41AF7-6758-C44E-8EA4-1D8B95A3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3816424" cy="38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B6F8-8078-1946-8899-109C5ECE7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27" y="2348880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4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8915" name="Imagem 3" descr="losant1-1024x576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63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203635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IV</a:t>
            </a:r>
            <a:r>
              <a:rPr lang="pt-BR" dirty="0"/>
              <a:t> – </a:t>
            </a:r>
            <a:br>
              <a:rPr lang="pt-BR" dirty="0"/>
            </a:br>
            <a:r>
              <a:rPr lang="pt-BR" dirty="0"/>
              <a:t>Detecção de Movimentos via PIR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10F71-BB87-DD47-830C-C41E44EA0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24" y="1052736"/>
            <a:ext cx="6421636" cy="55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1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8235-C13A-2A46-B8C8-E3074994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– Servo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B24E-5168-7D43-A89E-37AB42E1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31750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4BFA0-2975-FC40-8AFC-3C95BE8E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505038"/>
            <a:ext cx="5580112" cy="33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1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04664"/>
            <a:ext cx="7272808" cy="504800"/>
          </a:xfrm>
        </p:spPr>
        <p:txBody>
          <a:bodyPr/>
          <a:lstStyle/>
          <a:p>
            <a:r>
              <a:rPr lang="pt-BR" dirty="0"/>
              <a:t>Experimento no </a:t>
            </a:r>
            <a:r>
              <a:rPr lang="pt-BR" dirty="0" err="1"/>
              <a:t>Tinkercad</a:t>
            </a:r>
            <a:r>
              <a:rPr lang="pt-BR" dirty="0"/>
              <a:t> – </a:t>
            </a:r>
            <a:br>
              <a:rPr lang="pt-BR" dirty="0"/>
            </a:br>
            <a:r>
              <a:rPr lang="pt-BR" dirty="0"/>
              <a:t>Detecção de Movimentos via PIR e Acionamento de Servo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704AD-CFE1-7F46-B0E1-19CD8033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668344" cy="45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7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Imagem 6" descr="The-Nature-of-Data-is-Chang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88"/>
            <a:ext cx="9144000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IOT me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857232"/>
            <a:ext cx="5715000" cy="5715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/>
          <a:lstStyle/>
          <a:p>
            <a:r>
              <a:rPr lang="en-US" altLang="pt-BR" dirty="0" err="1"/>
              <a:t>Introdução</a:t>
            </a:r>
            <a:r>
              <a:rPr lang="en-US" altLang="pt-BR" dirty="0"/>
              <a:t> a </a:t>
            </a:r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r>
              <a:rPr lang="en-US" altLang="pt-BR" sz="2000" dirty="0"/>
              <a:t>Prof. </a:t>
            </a:r>
            <a:r>
              <a:rPr lang="en-US" altLang="pt-BR" sz="2000" dirty="0" err="1"/>
              <a:t>MSc</a:t>
            </a:r>
            <a:r>
              <a:rPr lang="en-US" altLang="pt-BR" sz="2000" dirty="0"/>
              <a:t>. José </a:t>
            </a:r>
            <a:r>
              <a:rPr lang="en-US" altLang="pt-BR" sz="2000" dirty="0" err="1"/>
              <a:t>Ahirton</a:t>
            </a:r>
            <a:r>
              <a:rPr lang="en-US" altLang="pt-BR" sz="2000" dirty="0"/>
              <a:t> Lopes</a:t>
            </a:r>
          </a:p>
          <a:p>
            <a:endParaRPr lang="en-US" altLang="pt-BR" sz="1800" dirty="0"/>
          </a:p>
          <a:p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https://www.researchgate.net/profile/Jose_Ahirton_Lopes_Filho2</a:t>
            </a:r>
          </a:p>
          <a:p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https://www.slideshare.net/JosAhirtonBatistaLop</a:t>
            </a:r>
            <a:endParaRPr lang="en-US" altLang="pt-BR" sz="1800" dirty="0"/>
          </a:p>
          <a:p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https://github.com/AhirtonLopes</a:t>
            </a:r>
          </a:p>
          <a:p>
            <a:endParaRPr lang="en-US" altLang="pt-BR" sz="1800" b="0" dirty="0"/>
          </a:p>
        </p:txBody>
      </p:sp>
    </p:spTree>
    <p:extLst>
      <p:ext uri="{BB962C8B-B14F-4D97-AF65-F5344CB8AC3E}">
        <p14:creationId xmlns:p14="http://schemas.microsoft.com/office/powerpoint/2010/main" val="3610346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555776" y="2636912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/>
              <a:t>Copyright © </a:t>
            </a:r>
            <a:r>
              <a:rPr kumimoji="1" lang="en-US" sz="1400" b="1" dirty="0"/>
              <a:t>2021  </a:t>
            </a:r>
            <a:r>
              <a:rPr kumimoji="1" lang="en-US" sz="1400" dirty="0"/>
              <a:t>Prof. MSc. José Ahirton Lopes</a:t>
            </a:r>
          </a:p>
          <a:p>
            <a:pPr eaLnBrk="1" hangingPunct="1">
              <a:defRPr/>
            </a:pPr>
            <a:endParaRPr kumimoji="1" lang="en-US" sz="1400" dirty="0"/>
          </a:p>
          <a:p>
            <a:pPr eaLnBrk="1" hangingPunct="1">
              <a:defRPr/>
            </a:pPr>
            <a:r>
              <a:rPr kumimoji="1" lang="en-US" sz="1400" dirty="0" err="1"/>
              <a:t>Todos</a:t>
            </a:r>
            <a:r>
              <a:rPr kumimoji="1" lang="en-US" sz="1400" dirty="0"/>
              <a:t> </a:t>
            </a:r>
            <a:r>
              <a:rPr kumimoji="1" lang="en-US" sz="1400" dirty="0" err="1"/>
              <a:t>direitos</a:t>
            </a:r>
            <a:r>
              <a:rPr kumimoji="1" lang="en-US" sz="1400" dirty="0"/>
              <a:t> </a:t>
            </a:r>
            <a:r>
              <a:rPr kumimoji="1" lang="en-US" sz="1400" dirty="0" err="1"/>
              <a:t>reservados</a:t>
            </a:r>
            <a:r>
              <a:rPr kumimoji="1" lang="en-US" sz="1400" dirty="0"/>
              <a:t>. </a:t>
            </a:r>
            <a:r>
              <a:rPr kumimoji="1" lang="en-US" sz="1400" dirty="0" err="1"/>
              <a:t>Reprodução</a:t>
            </a:r>
            <a:r>
              <a:rPr kumimoji="1" lang="en-US" sz="1400" dirty="0"/>
              <a:t> </a:t>
            </a:r>
            <a:r>
              <a:rPr kumimoji="1" lang="en-US" sz="1400" dirty="0" err="1"/>
              <a:t>ou</a:t>
            </a:r>
            <a:r>
              <a:rPr kumimoji="1" lang="en-US" sz="1400" dirty="0"/>
              <a:t> </a:t>
            </a:r>
            <a:r>
              <a:rPr kumimoji="1" lang="en-US" sz="1400" dirty="0" err="1"/>
              <a:t>divulgação</a:t>
            </a:r>
            <a:r>
              <a:rPr kumimoji="1" lang="en-US" sz="1400" dirty="0"/>
              <a:t> total </a:t>
            </a:r>
            <a:r>
              <a:rPr kumimoji="1" lang="en-US" sz="1400" dirty="0" err="1"/>
              <a:t>ou</a:t>
            </a:r>
            <a:r>
              <a:rPr kumimoji="1" lang="en-US" sz="1400" dirty="0"/>
              <a:t> </a:t>
            </a:r>
            <a:r>
              <a:rPr kumimoji="1" lang="en-US" sz="1400" dirty="0" err="1"/>
              <a:t>parcial</a:t>
            </a:r>
            <a:r>
              <a:rPr kumimoji="1" lang="en-US" sz="1400" dirty="0"/>
              <a:t> </a:t>
            </a:r>
            <a:r>
              <a:rPr kumimoji="1" lang="en-US" sz="1400" dirty="0" err="1"/>
              <a:t>deste</a:t>
            </a:r>
            <a:r>
              <a:rPr kumimoji="1" lang="en-US" sz="1400" dirty="0"/>
              <a:t> </a:t>
            </a:r>
            <a:r>
              <a:rPr kumimoji="1" lang="en-US" sz="1400" dirty="0" err="1"/>
              <a:t>documento</a:t>
            </a:r>
            <a:r>
              <a:rPr kumimoji="1" lang="en-US" sz="1400" dirty="0"/>
              <a:t> é </a:t>
            </a:r>
            <a:r>
              <a:rPr kumimoji="1" lang="en-US" sz="1400" dirty="0" err="1"/>
              <a:t>expressamente</a:t>
            </a:r>
            <a:r>
              <a:rPr kumimoji="1" lang="en-US" sz="1400" dirty="0"/>
              <a:t> </a:t>
            </a:r>
            <a:r>
              <a:rPr kumimoji="1" lang="en-US" sz="1400" dirty="0" err="1"/>
              <a:t>proibido</a:t>
            </a:r>
            <a:r>
              <a:rPr kumimoji="1" lang="en-US" sz="1400" dirty="0"/>
              <a:t> </a:t>
            </a:r>
            <a:r>
              <a:rPr kumimoji="1" lang="en-US" sz="1400" dirty="0" err="1"/>
              <a:t>sem</a:t>
            </a:r>
            <a:r>
              <a:rPr kumimoji="1" lang="en-US" sz="1400" dirty="0"/>
              <a:t> o </a:t>
            </a:r>
            <a:r>
              <a:rPr kumimoji="1" lang="pt-BR" sz="1400" dirty="0"/>
              <a:t>consentimento formal, por escrito,</a:t>
            </a:r>
            <a:r>
              <a:rPr kumimoji="1" lang="en-US" sz="1400" dirty="0"/>
              <a:t> do Professor (</a:t>
            </a:r>
            <a:r>
              <a:rPr kumimoji="1" lang="en-US" sz="1400" dirty="0" err="1"/>
              <a:t>autor</a:t>
            </a:r>
            <a:r>
              <a:rPr kumimoji="1" lang="en-US" sz="1400" dirty="0"/>
              <a:t>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30548-ECD3-A64A-BB2E-998779828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44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9503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C1E8C-18EA-8547-84FA-8901F48E1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" y="1556792"/>
            <a:ext cx="913916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307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3D1E-80C2-3B4B-B2BA-F09127A62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640960" cy="50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6690B-13BD-704C-A472-5C08A9EE9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" y="1556792"/>
            <a:ext cx="9151987" cy="43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437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</TotalTime>
  <Words>967</Words>
  <Application>Microsoft Macintosh PowerPoint</Application>
  <PresentationFormat>On-screen Show (4:3)</PresentationFormat>
  <Paragraphs>134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宋体</vt:lpstr>
      <vt:lpstr>Arial</vt:lpstr>
      <vt:lpstr>Calibri</vt:lpstr>
      <vt:lpstr>Square721 BT</vt:lpstr>
      <vt:lpstr>Times New Roman</vt:lpstr>
      <vt:lpstr>Tema do Office</vt:lpstr>
      <vt:lpstr>2_Tema do Office</vt:lpstr>
      <vt:lpstr>6_Personalizar design</vt:lpstr>
      <vt:lpstr>1_Tema do Office</vt:lpstr>
      <vt:lpstr>Estrutura em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Desafios para a expansão em IOT</vt:lpstr>
      <vt:lpstr>Desafios gerais em IOT</vt:lpstr>
      <vt:lpstr>Desafios gerais em IOT</vt:lpstr>
      <vt:lpstr>Desafios gerais em IOT</vt:lpstr>
      <vt:lpstr>Desafios gerais em IOT</vt:lpstr>
      <vt:lpstr>Principais críticas quanto a sistemas IOT</vt:lpstr>
      <vt:lpstr>Futuro em IOT</vt:lpstr>
      <vt:lpstr>PowerPoint Presentation</vt:lpstr>
      <vt:lpstr>PowerPoint Presentation</vt:lpstr>
      <vt:lpstr>PowerPoint Presentation</vt:lpstr>
      <vt:lpstr>PowerPoint Presentation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Arduino</vt:lpstr>
      <vt:lpstr>Atividade III – DHT11</vt:lpstr>
      <vt:lpstr>Atividade III – DHT11</vt:lpstr>
      <vt:lpstr>Atividade IV –  Detecção de Movimentos via PIR</vt:lpstr>
      <vt:lpstr>Atividade IV –  Detecção de Movimentos via PIR</vt:lpstr>
      <vt:lpstr>Componentes – Servo Motor</vt:lpstr>
      <vt:lpstr>Experimento no Tinkercad –  Detecção de Movimentos via PIR e Acionamento de Servo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Jose Ahirton Batista Lopes Filho</cp:lastModifiedBy>
  <cp:revision>414</cp:revision>
  <cp:lastPrinted>2015-08-20T10:58:19Z</cp:lastPrinted>
  <dcterms:created xsi:type="dcterms:W3CDTF">2012-10-02T15:58:15Z</dcterms:created>
  <dcterms:modified xsi:type="dcterms:W3CDTF">2021-09-07T01:13:57Z</dcterms:modified>
</cp:coreProperties>
</file>